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emf" ContentType="image/x-emf"/>
  <Default Extension="jpeg" ContentType="image/jpeg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1.xml" ContentType="application/vnd.openxmlformats-officedocument.presentationml.slide+xml"/>
  <Override PartName="/ppt/slides/slide19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4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303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98" r:id="rId17"/>
    <p:sldId id="299" r:id="rId18"/>
    <p:sldId id="300" r:id="rId19"/>
    <p:sldId id="301" r:id="rId20"/>
    <p:sldId id="302" r:id="rId21"/>
    <p:sldId id="271" r:id="rId22"/>
    <p:sldId id="273" r:id="rId23"/>
    <p:sldId id="274" r:id="rId24"/>
    <p:sldId id="275" r:id="rId25"/>
    <p:sldId id="287" r:id="rId26"/>
    <p:sldId id="289" r:id="rId27"/>
    <p:sldId id="286" r:id="rId28"/>
    <p:sldId id="291" r:id="rId29"/>
    <p:sldId id="290" r:id="rId30"/>
    <p:sldId id="292" r:id="rId31"/>
    <p:sldId id="277" r:id="rId32"/>
    <p:sldId id="293" r:id="rId33"/>
    <p:sldId id="294" r:id="rId34"/>
    <p:sldId id="278" r:id="rId35"/>
    <p:sldId id="29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-378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ustomXml" Target="../customXml/item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4" Type="http://schemas.openxmlformats.org/officeDocument/2006/relationships/image" Target="../media/image3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1E7330-5271-47D9-A61D-D3614ED0283A}" type="datetimeFigureOut">
              <a:rPr lang="en-IN" smtClean="0"/>
              <a:pPr/>
              <a:t>04-01-2021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31B987-A0F8-41EC-B7ED-28F947F1441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426564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1B987-A0F8-41EC-B7ED-28F947F14415}" type="slidenum">
              <a:rPr lang="en-IN" smtClean="0"/>
              <a:pPr/>
              <a:t>2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29745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1B987-A0F8-41EC-B7ED-28F947F14415}" type="slidenum">
              <a:rPr lang="en-IN" smtClean="0"/>
              <a:pPr/>
              <a:t>4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880126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0A520-748C-4882-9B8F-E9D3C76E5693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248DE-D022-4F13-AD14-CC37E3CF4A77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1"/>
            <a:ext cx="36576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1"/>
            <a:ext cx="107696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9D4BF-5481-4219-A58B-E1C82497628F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67D21-2DEF-4950-9F3C-B737D11F82B3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6A945-FF5F-4C6E-A475-BEAB8E8D3CE5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73DE8-8E67-4DA6-896C-E7E20E5C8A0B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2E662-3C93-4ED9-B421-0974B5B36512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EBF4-B1CE-4A91-807B-C6C2BA5F2DE4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0F903-8BCF-446F-987A-4B62BF153621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B8761-6F22-4136-94B4-5B7664F571DD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DCE63D-5F99-455E-B2AF-AD870A47DD98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0A796-68AE-4DF0-80F6-0AAC5D03CDDE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bleyer.org/icarus/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2.bin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oleObject" Target="../embeddings/oleObject5.bin"/><Relationship Id="rId4" Type="http://schemas.openxmlformats.org/officeDocument/2006/relationships/oleObject" Target="../embeddings/oleObject4.bin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40.gif"/><Relationship Id="rId4" Type="http://schemas.openxmlformats.org/officeDocument/2006/relationships/image" Target="../media/image39.gi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tx1"/>
                </a:solidFill>
              </a:rPr>
              <a:t>Let’s Learn Verilog Together.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Courtesy</a:t>
            </a:r>
          </a:p>
          <a:p>
            <a:r>
              <a:rPr lang="en-IN" dirty="0" smtClean="0"/>
              <a:t>Dr K V </a:t>
            </a:r>
            <a:r>
              <a:rPr lang="en-IN" dirty="0" err="1" smtClean="0"/>
              <a:t>Shriram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411189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Lexical Tokens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Verilog has stream of tokens. </a:t>
            </a:r>
          </a:p>
          <a:p>
            <a:r>
              <a:rPr lang="en-IN" dirty="0" smtClean="0"/>
              <a:t>Token can be Comments, Identifiers, Keywords, de-limiters etc. </a:t>
            </a:r>
          </a:p>
          <a:p>
            <a:r>
              <a:rPr lang="en-IN" dirty="0" smtClean="0"/>
              <a:t>It is just like C Programming.  </a:t>
            </a:r>
          </a:p>
          <a:p>
            <a:r>
              <a:rPr lang="en-IN" dirty="0" smtClean="0"/>
              <a:t>Fully Case Sensitive. (Remember what C is ??) </a:t>
            </a:r>
          </a:p>
          <a:p>
            <a:r>
              <a:rPr lang="en-IN" dirty="0" smtClean="0"/>
              <a:t>Keywords must be in lower case. 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10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17353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Contd.,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IN" dirty="0" smtClean="0"/>
              <a:t>White Space (I mean Spacebar) </a:t>
            </a:r>
          </a:p>
          <a:p>
            <a:pPr lvl="1"/>
            <a:r>
              <a:rPr lang="en-IN" dirty="0" smtClean="0"/>
              <a:t>/b (Blank Space), /t (Tab Space), /n (New lines) – has whitespace component. </a:t>
            </a:r>
            <a:endParaRPr lang="en-IN" dirty="0"/>
          </a:p>
          <a:p>
            <a:pPr lvl="1"/>
            <a:r>
              <a:rPr lang="en-IN" dirty="0" smtClean="0"/>
              <a:t>Whitespace is ignored by Verilog (if not a separate token, it is brilliant)</a:t>
            </a:r>
          </a:p>
          <a:p>
            <a:pPr lvl="1"/>
            <a:r>
              <a:rPr lang="en-IN" dirty="0" smtClean="0"/>
              <a:t>Whitespace in the strings does not get ignored. (Means, it is deliberately given by the user and hence is to be respected.)  </a:t>
            </a:r>
          </a:p>
          <a:p>
            <a:r>
              <a:rPr lang="en-IN" dirty="0" smtClean="0"/>
              <a:t>Comments </a:t>
            </a:r>
          </a:p>
          <a:p>
            <a:pPr lvl="1"/>
            <a:r>
              <a:rPr lang="en-IN" dirty="0" smtClean="0"/>
              <a:t>You know C programming ??? Yes, you know this, then. </a:t>
            </a:r>
          </a:p>
          <a:p>
            <a:pPr lvl="1"/>
            <a:r>
              <a:rPr lang="en-IN" dirty="0" smtClean="0"/>
              <a:t>Two ways. // and /* </a:t>
            </a:r>
          </a:p>
          <a:p>
            <a:pPr lvl="1"/>
            <a:r>
              <a:rPr lang="en-IN" dirty="0" smtClean="0"/>
              <a:t>// -&gt; Referred as one line comment </a:t>
            </a:r>
          </a:p>
          <a:p>
            <a:pPr lvl="1"/>
            <a:r>
              <a:rPr lang="en-IN" dirty="0" smtClean="0"/>
              <a:t>/* used for multiple line comment */ </a:t>
            </a:r>
          </a:p>
          <a:p>
            <a:pPr lvl="1"/>
            <a:r>
              <a:rPr lang="en-IN" dirty="0" smtClean="0"/>
              <a:t>/* This is */ Not permitted */ and is an error */</a:t>
            </a:r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11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78550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Contd.,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Operators </a:t>
            </a:r>
          </a:p>
          <a:p>
            <a:r>
              <a:rPr lang="en-IN" dirty="0" smtClean="0"/>
              <a:t>See again, C here </a:t>
            </a:r>
            <a:r>
              <a:rPr lang="en-IN" dirty="0" smtClean="0">
                <a:sym typeface="Wingdings" panose="05000000000000000000" pitchFamily="2" charset="2"/>
              </a:rPr>
              <a:t> </a:t>
            </a:r>
          </a:p>
          <a:p>
            <a:pPr lvl="1"/>
            <a:r>
              <a:rPr lang="en-IN" dirty="0" smtClean="0">
                <a:sym typeface="Wingdings" panose="05000000000000000000" pitchFamily="2" charset="2"/>
              </a:rPr>
              <a:t>Unary  (c = ~a;  ~ is an unary operator. a is the operand folks. )</a:t>
            </a:r>
          </a:p>
          <a:p>
            <a:pPr lvl="1"/>
            <a:r>
              <a:rPr lang="en-IN" dirty="0" smtClean="0">
                <a:sym typeface="Wingdings" panose="05000000000000000000" pitchFamily="2" charset="2"/>
              </a:rPr>
              <a:t>Binary (c = a | | b; | | is a binary operator, a and b re the operands) </a:t>
            </a:r>
          </a:p>
          <a:p>
            <a:pPr lvl="1"/>
            <a:r>
              <a:rPr lang="en-IN" dirty="0" smtClean="0">
                <a:sym typeface="Wingdings" panose="05000000000000000000" pitchFamily="2" charset="2"/>
              </a:rPr>
              <a:t>Ternary ( c = x ? y : z ; ? And : are ternary operators, where x y z are operands)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12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83900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Number Specification – Can be Sized and Unsized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C000"/>
                </a:solidFill>
              </a:rPr>
              <a:t>Sized numbers </a:t>
            </a:r>
            <a:r>
              <a:rPr lang="en-IN" dirty="0" smtClean="0">
                <a:solidFill>
                  <a:srgbClr val="FFC000"/>
                </a:solidFill>
                <a:sym typeface="Wingdings" panose="05000000000000000000" pitchFamily="2" charset="2"/>
              </a:rPr>
              <a:t> &lt;Size&gt; ‘&lt;Base Format&gt; &lt;Number&gt; </a:t>
            </a:r>
          </a:p>
          <a:p>
            <a:r>
              <a:rPr lang="en-IN" dirty="0" smtClean="0">
                <a:sym typeface="Wingdings" panose="05000000000000000000" pitchFamily="2" charset="2"/>
              </a:rPr>
              <a:t>D or d for Decimal </a:t>
            </a:r>
          </a:p>
          <a:p>
            <a:r>
              <a:rPr lang="en-IN" dirty="0" smtClean="0">
                <a:sym typeface="Wingdings" panose="05000000000000000000" pitchFamily="2" charset="2"/>
              </a:rPr>
              <a:t>H or h for Hexadecimal </a:t>
            </a:r>
          </a:p>
          <a:p>
            <a:r>
              <a:rPr lang="en-IN" dirty="0" smtClean="0">
                <a:sym typeface="Wingdings" panose="05000000000000000000" pitchFamily="2" charset="2"/>
              </a:rPr>
              <a:t>B or b for Binary </a:t>
            </a:r>
          </a:p>
          <a:p>
            <a:r>
              <a:rPr lang="en-IN" dirty="0" smtClean="0">
                <a:sym typeface="Wingdings" panose="05000000000000000000" pitchFamily="2" charset="2"/>
              </a:rPr>
              <a:t>O or o for Octal </a:t>
            </a: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13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bg2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75719" y="5061619"/>
            <a:ext cx="7686532" cy="102828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0987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Contd.,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FFC000"/>
                </a:solidFill>
              </a:rPr>
              <a:t>Unsized </a:t>
            </a:r>
            <a:r>
              <a:rPr lang="en-IN" dirty="0" smtClean="0">
                <a:solidFill>
                  <a:srgbClr val="FFC000"/>
                </a:solidFill>
              </a:rPr>
              <a:t>Numbers</a:t>
            </a:r>
          </a:p>
          <a:p>
            <a:r>
              <a:rPr lang="en-IN" dirty="0" smtClean="0">
                <a:solidFill>
                  <a:schemeClr val="tx1"/>
                </a:solidFill>
              </a:rPr>
              <a:t>Numbers specified without &lt;</a:t>
            </a:r>
            <a:r>
              <a:rPr lang="en-IN" dirty="0" err="1" smtClean="0">
                <a:solidFill>
                  <a:schemeClr val="tx1"/>
                </a:solidFill>
              </a:rPr>
              <a:t>base_format</a:t>
            </a:r>
            <a:r>
              <a:rPr lang="en-IN" dirty="0" smtClean="0">
                <a:solidFill>
                  <a:schemeClr val="tx1"/>
                </a:solidFill>
              </a:rPr>
              <a:t>&gt; are treated as decimal by default. </a:t>
            </a:r>
          </a:p>
          <a:p>
            <a:r>
              <a:rPr lang="en-IN" dirty="0" smtClean="0">
                <a:solidFill>
                  <a:schemeClr val="tx1"/>
                </a:solidFill>
              </a:rPr>
              <a:t>Without &lt;size&gt; if you write, it shall be machine specific. </a:t>
            </a:r>
          </a:p>
          <a:p>
            <a:endParaRPr lang="en-IN" dirty="0" smtClean="0">
              <a:solidFill>
                <a:schemeClr val="tx1"/>
              </a:solidFill>
            </a:endParaRPr>
          </a:p>
          <a:p>
            <a:endParaRPr lang="en-I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IN" dirty="0" smtClean="0">
                <a:solidFill>
                  <a:srgbClr val="FFC000"/>
                </a:solidFill>
              </a:rPr>
              <a:t> </a:t>
            </a:r>
          </a:p>
          <a:p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14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68384" y="4697509"/>
            <a:ext cx="8101201" cy="99716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8353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Contd.,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 smtClean="0">
                <a:solidFill>
                  <a:srgbClr val="FFC000"/>
                </a:solidFill>
              </a:rPr>
              <a:t>Negative Numbers </a:t>
            </a:r>
          </a:p>
          <a:p>
            <a:r>
              <a:rPr lang="en-IN" dirty="0" smtClean="0">
                <a:solidFill>
                  <a:schemeClr val="tx1"/>
                </a:solidFill>
              </a:rPr>
              <a:t>-8 ‘d3 // 8 bit negative number stored as 2s complement of 3. </a:t>
            </a:r>
          </a:p>
          <a:p>
            <a:pPr marL="0" indent="0">
              <a:buNone/>
            </a:pPr>
            <a:r>
              <a:rPr lang="en-IN" dirty="0" smtClean="0">
                <a:solidFill>
                  <a:srgbClr val="FFC000"/>
                </a:solidFill>
              </a:rPr>
              <a:t>Strings </a:t>
            </a:r>
          </a:p>
          <a:p>
            <a:r>
              <a:rPr lang="en-IN" dirty="0" smtClean="0">
                <a:solidFill>
                  <a:srgbClr val="FFC000"/>
                </a:solidFill>
              </a:rPr>
              <a:t>- </a:t>
            </a:r>
            <a:r>
              <a:rPr lang="en-IN" dirty="0">
                <a:solidFill>
                  <a:schemeClr val="tx1"/>
                </a:solidFill>
              </a:rPr>
              <a:t>Sequence of </a:t>
            </a:r>
            <a:r>
              <a:rPr lang="en-IN" dirty="0" smtClean="0">
                <a:solidFill>
                  <a:schemeClr val="tx1"/>
                </a:solidFill>
              </a:rPr>
              <a:t>characters together is called strings. </a:t>
            </a:r>
          </a:p>
          <a:p>
            <a:r>
              <a:rPr lang="en-IN" dirty="0" smtClean="0">
                <a:solidFill>
                  <a:schemeClr val="tx1"/>
                </a:solidFill>
              </a:rPr>
              <a:t>“STRING” inside. </a:t>
            </a:r>
          </a:p>
          <a:p>
            <a:r>
              <a:rPr lang="en-IN" dirty="0" smtClean="0">
                <a:solidFill>
                  <a:schemeClr val="tx1"/>
                </a:solidFill>
              </a:rPr>
              <a:t>“ ONE LINE ONLY, MULTIPLE LINES NOT PERMITTED” </a:t>
            </a:r>
          </a:p>
          <a:p>
            <a:r>
              <a:rPr lang="en-IN" dirty="0" smtClean="0">
                <a:solidFill>
                  <a:schemeClr val="tx1"/>
                </a:solidFill>
              </a:rPr>
              <a:t>“Welcome to the world of Verilog” // This is a string. </a:t>
            </a:r>
          </a:p>
          <a:p>
            <a:r>
              <a:rPr lang="en-IN" dirty="0" smtClean="0">
                <a:solidFill>
                  <a:schemeClr val="tx1"/>
                </a:solidFill>
              </a:rPr>
              <a:t>“a * b + c” is also a string. </a:t>
            </a:r>
            <a:br>
              <a:rPr lang="en-IN" dirty="0" smtClean="0">
                <a:solidFill>
                  <a:schemeClr val="tx1"/>
                </a:solidFill>
              </a:rPr>
            </a:b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15</a:t>
            </a:fld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285984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Lexical Conventions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/>
              <a:t>Very similar to C</a:t>
            </a:r>
          </a:p>
          <a:p>
            <a:pPr lvl="1"/>
            <a:r>
              <a:rPr lang="en-US" sz="2300"/>
              <a:t>Verilog is case-sensitive</a:t>
            </a:r>
          </a:p>
          <a:p>
            <a:pPr lvl="1"/>
            <a:r>
              <a:rPr lang="en-US" sz="2300"/>
              <a:t>All keywords are in lowercase</a:t>
            </a:r>
          </a:p>
          <a:p>
            <a:pPr lvl="1"/>
            <a:r>
              <a:rPr lang="en-US" sz="2300"/>
              <a:t>A Verilog program is a string of tokens</a:t>
            </a:r>
          </a:p>
          <a:p>
            <a:pPr lvl="2"/>
            <a:r>
              <a:rPr lang="en-US" sz="2100"/>
              <a:t>Whitespace</a:t>
            </a:r>
          </a:p>
          <a:p>
            <a:pPr lvl="2"/>
            <a:r>
              <a:rPr lang="en-US" sz="2100"/>
              <a:t>Comments</a:t>
            </a:r>
          </a:p>
          <a:p>
            <a:pPr lvl="2"/>
            <a:r>
              <a:rPr lang="en-US" sz="2100"/>
              <a:t>Delimiters</a:t>
            </a:r>
          </a:p>
          <a:p>
            <a:pPr lvl="2"/>
            <a:r>
              <a:rPr lang="en-US" sz="2100"/>
              <a:t>Numbers</a:t>
            </a:r>
          </a:p>
          <a:p>
            <a:pPr lvl="2"/>
            <a:r>
              <a:rPr lang="en-US" sz="2100"/>
              <a:t>Strings</a:t>
            </a:r>
          </a:p>
          <a:p>
            <a:pPr lvl="2"/>
            <a:r>
              <a:rPr lang="en-US" sz="2100"/>
              <a:t>Identifiers</a:t>
            </a:r>
          </a:p>
          <a:p>
            <a:pPr lvl="2"/>
            <a:r>
              <a:rPr lang="en-US" sz="2100"/>
              <a:t>Keywords</a:t>
            </a:r>
          </a:p>
          <a:p>
            <a:pPr lvl="2"/>
            <a:endParaRPr lang="en-US" sz="21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2005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Verilog HDL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6E0C7-FF55-42D7-9786-A7A71CC06754}" type="slidenum">
              <a:rPr lang="en-US"/>
              <a:pPr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Lexical Conventions (cont’d)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Whitespace</a:t>
            </a:r>
          </a:p>
          <a:p>
            <a:pPr lvl="1"/>
            <a:r>
              <a:rPr lang="en-US" sz="2300"/>
              <a:t>Blank space (\b)</a:t>
            </a:r>
          </a:p>
          <a:p>
            <a:pPr lvl="1"/>
            <a:r>
              <a:rPr lang="en-US" sz="2300"/>
              <a:t>Tab (\t)</a:t>
            </a:r>
          </a:p>
          <a:p>
            <a:pPr lvl="1"/>
            <a:r>
              <a:rPr lang="en-US" sz="2300"/>
              <a:t>Newline (\n)</a:t>
            </a:r>
          </a:p>
          <a:p>
            <a:r>
              <a:rPr lang="en-US"/>
              <a:t>Whitespace is ignored in Verilog except </a:t>
            </a:r>
          </a:p>
          <a:p>
            <a:pPr lvl="1"/>
            <a:r>
              <a:rPr lang="en-US" sz="2300"/>
              <a:t>In strings</a:t>
            </a:r>
          </a:p>
          <a:p>
            <a:pPr lvl="1"/>
            <a:r>
              <a:rPr lang="en-US" sz="2300"/>
              <a:t>When separating tokens</a:t>
            </a:r>
          </a:p>
          <a:p>
            <a:endParaRPr lang="en-US"/>
          </a:p>
        </p:txBody>
      </p:sp>
      <p:sp>
        <p:nvSpPr>
          <p:cNvPr id="103428" name="Rectangle 4"/>
          <p:cNvSpPr>
            <a:spLocks noGrp="1" noChangeArrowheads="1"/>
          </p:cNvSpPr>
          <p:nvPr>
            <p:ph sz="half" idx="2"/>
          </p:nvPr>
        </p:nvSpPr>
        <p:spPr>
          <a:xfrm>
            <a:off x="7315200" y="1573306"/>
            <a:ext cx="4706471" cy="4566307"/>
          </a:xfrm>
        </p:spPr>
        <p:txBody>
          <a:bodyPr/>
          <a:lstStyle/>
          <a:p>
            <a:r>
              <a:rPr lang="en-US" dirty="0"/>
              <a:t>Comments</a:t>
            </a:r>
          </a:p>
          <a:p>
            <a:pPr lvl="1"/>
            <a:r>
              <a:rPr lang="en-US" sz="2300" dirty="0"/>
              <a:t>Used for readability and documentation</a:t>
            </a:r>
          </a:p>
          <a:p>
            <a:pPr lvl="1"/>
            <a:r>
              <a:rPr lang="en-US" sz="2300" dirty="0"/>
              <a:t>Just like C:</a:t>
            </a:r>
          </a:p>
          <a:p>
            <a:pPr lvl="2"/>
            <a:r>
              <a:rPr lang="en-US" sz="2100" dirty="0"/>
              <a:t>// single line comment</a:t>
            </a:r>
          </a:p>
          <a:p>
            <a:pPr lvl="2"/>
            <a:r>
              <a:rPr lang="en-US" sz="2100" dirty="0"/>
              <a:t>/* multi-line </a:t>
            </a:r>
            <a:br>
              <a:rPr lang="en-US" sz="2100" dirty="0"/>
            </a:br>
            <a:r>
              <a:rPr lang="en-US" sz="2100" dirty="0"/>
              <a:t>comment </a:t>
            </a:r>
            <a:br>
              <a:rPr lang="en-US" sz="2100" dirty="0"/>
            </a:br>
            <a:r>
              <a:rPr lang="en-US" sz="2100" dirty="0"/>
              <a:t>*/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/* Nested comments </a:t>
            </a:r>
            <a:br>
              <a:rPr lang="en-US" sz="2000" dirty="0">
                <a:latin typeface="Courier New" pitchFamily="49" charset="0"/>
                <a:cs typeface="Courier New" pitchFamily="49" charset="0"/>
              </a:rPr>
            </a:br>
            <a:r>
              <a:rPr lang="en-US" sz="2000" dirty="0">
                <a:latin typeface="Courier New" pitchFamily="49" charset="0"/>
                <a:cs typeface="Courier New" pitchFamily="49" charset="0"/>
              </a:rPr>
              <a:t>/* like this */ may not be acceptable (depends on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Verilog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compiler) */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2005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Verilog HDL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913EA-0A4E-4AE8-9827-FAF499EBF67A}" type="slidenum">
              <a:rPr lang="en-US"/>
              <a:pPr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Lexical Conventions (cont’d)</a:t>
            </a:r>
          </a:p>
        </p:txBody>
      </p:sp>
      <p:sp>
        <p:nvSpPr>
          <p:cNvPr id="105476" name="Rectangle 4"/>
          <p:cNvSpPr>
            <a:spLocks noGrp="1" noChangeArrowheads="1"/>
          </p:cNvSpPr>
          <p:nvPr>
            <p:ph idx="1"/>
          </p:nvPr>
        </p:nvSpPr>
        <p:spPr>
          <a:xfrm>
            <a:off x="609600" y="1600201"/>
            <a:ext cx="11582400" cy="4530725"/>
          </a:xfrm>
        </p:spPr>
        <p:txBody>
          <a:bodyPr/>
          <a:lstStyle/>
          <a:p>
            <a:r>
              <a:rPr lang="en-US"/>
              <a:t>Operators</a:t>
            </a:r>
          </a:p>
          <a:p>
            <a:pPr lvl="1"/>
            <a:r>
              <a:rPr lang="en-US"/>
              <a:t>Unary</a:t>
            </a:r>
          </a:p>
          <a:p>
            <a:pPr lvl="2">
              <a:buFont typeface="Wingdings" pitchFamily="2" charset="2"/>
              <a:buNone/>
            </a:pPr>
            <a:r>
              <a:rPr lang="en-US">
                <a:latin typeface="Courier New" pitchFamily="49" charset="0"/>
                <a:cs typeface="Courier New" pitchFamily="49" charset="0"/>
              </a:rPr>
              <a:t>a = ~b;</a:t>
            </a:r>
          </a:p>
          <a:p>
            <a:pPr lvl="1"/>
            <a:r>
              <a:rPr lang="en-US"/>
              <a:t>Binary</a:t>
            </a:r>
          </a:p>
          <a:p>
            <a:pPr lvl="2">
              <a:buFont typeface="Wingdings" pitchFamily="2" charset="2"/>
              <a:buNone/>
            </a:pPr>
            <a:r>
              <a:rPr lang="en-US">
                <a:latin typeface="Courier New" pitchFamily="49" charset="0"/>
                <a:cs typeface="Courier New" pitchFamily="49" charset="0"/>
              </a:rPr>
              <a:t>a = b &amp;&amp; c;</a:t>
            </a:r>
          </a:p>
          <a:p>
            <a:pPr lvl="1"/>
            <a:r>
              <a:rPr lang="en-US"/>
              <a:t>Ternary</a:t>
            </a:r>
          </a:p>
          <a:p>
            <a:pPr lvl="2">
              <a:buFont typeface="Wingdings" pitchFamily="2" charset="2"/>
              <a:buNone/>
            </a:pPr>
            <a:r>
              <a:rPr lang="en-US">
                <a:latin typeface="Courier New" pitchFamily="49" charset="0"/>
                <a:cs typeface="Courier New" pitchFamily="49" charset="0"/>
              </a:rPr>
              <a:t>a = b ? c : d; // the only ternary operator</a:t>
            </a:r>
          </a:p>
          <a:p>
            <a:pPr lvl="1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2005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Verilog HDL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3303A-BC25-4CF6-A4A7-61C282680B03}" type="slidenum">
              <a:rPr lang="en-US"/>
              <a:pPr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Lexical Conventions (cont’d)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Number Specification</a:t>
            </a:r>
          </a:p>
          <a:p>
            <a:pPr lvl="1"/>
            <a:r>
              <a:rPr lang="en-US"/>
              <a:t>Sized numbers</a:t>
            </a:r>
          </a:p>
          <a:p>
            <a:pPr lvl="1"/>
            <a:r>
              <a:rPr lang="en-US"/>
              <a:t>Unsized numbers</a:t>
            </a:r>
          </a:p>
          <a:p>
            <a:pPr lvl="1"/>
            <a:r>
              <a:rPr lang="en-US"/>
              <a:t>Unknown and high-impedance values</a:t>
            </a:r>
          </a:p>
          <a:p>
            <a:pPr lvl="1"/>
            <a:r>
              <a:rPr lang="en-US"/>
              <a:t>Negative numbers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2005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Verilog HDL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CD39B-939E-4B18-9640-99890AF5ABA6}" type="slidenum">
              <a:rPr lang="en-US"/>
              <a:pPr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Introduction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IN" dirty="0" smtClean="0"/>
              <a:t>Verilog is one of the HARDWARE </a:t>
            </a:r>
            <a:r>
              <a:rPr lang="en-IN" dirty="0"/>
              <a:t>DESCRIPTION </a:t>
            </a:r>
            <a:r>
              <a:rPr lang="en-IN" dirty="0" smtClean="0"/>
              <a:t>LANGUAGES </a:t>
            </a:r>
            <a:r>
              <a:rPr lang="en-IN" dirty="0"/>
              <a:t>(HDL</a:t>
            </a:r>
            <a:r>
              <a:rPr lang="en-IN" dirty="0" smtClean="0"/>
              <a:t>). (Verilog is not VHDL, Folks. We call it Verilog HDL, here. VHDL is different) </a:t>
            </a:r>
          </a:p>
          <a:p>
            <a:pPr algn="just"/>
            <a:r>
              <a:rPr lang="en-IN" dirty="0" smtClean="0"/>
              <a:t>One can use VERILOG to describe (explain) a system. (Can take a counter, flip flop or a memory unit as an example here)</a:t>
            </a:r>
          </a:p>
          <a:p>
            <a:pPr algn="just"/>
            <a:r>
              <a:rPr lang="en-IN" dirty="0" smtClean="0"/>
              <a:t>Can help in describing a design.  Describing a hardware at any level is a possibility with Verilog (Why not VHDL ???, Yes, you can use that too. But, it is understood to be slightly complex than Verilog and hence I vote for Verilog)</a:t>
            </a:r>
          </a:p>
          <a:p>
            <a:pPr algn="just"/>
            <a:r>
              <a:rPr lang="en-IN" dirty="0" smtClean="0"/>
              <a:t>Helps in design and debug.  (An example shall help you understand this)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D2EA3-BEFC-43E6-A91C-FEB610DD1073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2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27643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Lexical Conventions (cont’d)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000"/>
              <a:t>Sized numbers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General syntax: </a:t>
            </a:r>
            <a:r>
              <a:rPr lang="en-US" sz="1800" i="1">
                <a:latin typeface="Courier New" pitchFamily="49" charset="0"/>
                <a:cs typeface="Courier New" pitchFamily="49" charset="0"/>
              </a:rPr>
              <a:t>&lt;size&gt;’&lt;base&gt;&lt;number&gt;</a:t>
            </a:r>
            <a:endParaRPr lang="en-US" sz="1800">
              <a:latin typeface="Courier New" pitchFamily="49" charset="0"/>
              <a:cs typeface="Courier New" pitchFamily="49" charset="0"/>
            </a:endParaRPr>
          </a:p>
          <a:p>
            <a:pPr lvl="2">
              <a:lnSpc>
                <a:spcPct val="90000"/>
              </a:lnSpc>
            </a:pPr>
            <a:r>
              <a:rPr lang="en-US" sz="1700" i="1">
                <a:latin typeface="Courier New" pitchFamily="49" charset="0"/>
                <a:cs typeface="Courier New" pitchFamily="49" charset="0"/>
              </a:rPr>
              <a:t>&lt;size&gt;</a:t>
            </a:r>
            <a:r>
              <a:rPr lang="en-US" sz="1700"/>
              <a:t> number of bits (in decimal)</a:t>
            </a:r>
            <a:endParaRPr lang="en-US" sz="1700" i="1">
              <a:latin typeface="Courier New" pitchFamily="49" charset="0"/>
              <a:cs typeface="Courier New" pitchFamily="49" charset="0"/>
            </a:endParaRPr>
          </a:p>
          <a:p>
            <a:pPr lvl="2">
              <a:lnSpc>
                <a:spcPct val="90000"/>
              </a:lnSpc>
            </a:pPr>
            <a:r>
              <a:rPr lang="en-US" sz="1700" i="1">
                <a:latin typeface="Courier New" pitchFamily="49" charset="0"/>
                <a:cs typeface="Courier New" pitchFamily="49" charset="0"/>
              </a:rPr>
              <a:t>&lt;number&gt;</a:t>
            </a:r>
            <a:r>
              <a:rPr lang="en-US" sz="1700"/>
              <a:t> is the number in radix </a:t>
            </a:r>
            <a:r>
              <a:rPr lang="en-US" sz="1700" i="1">
                <a:latin typeface="Courier New" pitchFamily="49" charset="0"/>
                <a:cs typeface="Courier New" pitchFamily="49" charset="0"/>
              </a:rPr>
              <a:t>&lt;base&gt;</a:t>
            </a:r>
          </a:p>
          <a:p>
            <a:pPr lvl="2">
              <a:lnSpc>
                <a:spcPct val="90000"/>
              </a:lnSpc>
            </a:pPr>
            <a:r>
              <a:rPr lang="en-US" sz="1700" i="1">
                <a:latin typeface="Courier New" pitchFamily="49" charset="0"/>
                <a:cs typeface="Courier New" pitchFamily="49" charset="0"/>
              </a:rPr>
              <a:t>&lt;base&gt; </a:t>
            </a:r>
            <a:r>
              <a:rPr lang="en-US" sz="1700"/>
              <a:t>: </a:t>
            </a:r>
          </a:p>
          <a:p>
            <a:pPr lvl="3">
              <a:lnSpc>
                <a:spcPct val="90000"/>
              </a:lnSpc>
            </a:pPr>
            <a:r>
              <a:rPr lang="en-US" sz="1400"/>
              <a:t>d or D for decimal (radix 10)</a:t>
            </a:r>
          </a:p>
          <a:p>
            <a:pPr lvl="3">
              <a:lnSpc>
                <a:spcPct val="90000"/>
              </a:lnSpc>
            </a:pPr>
            <a:r>
              <a:rPr lang="en-US" sz="1400"/>
              <a:t>b or B for binary (radix 2)</a:t>
            </a:r>
          </a:p>
          <a:p>
            <a:pPr lvl="3">
              <a:lnSpc>
                <a:spcPct val="90000"/>
              </a:lnSpc>
            </a:pPr>
            <a:r>
              <a:rPr lang="en-US" sz="1400"/>
              <a:t>o or O for octal (radix 8)</a:t>
            </a:r>
          </a:p>
          <a:p>
            <a:pPr lvl="3">
              <a:lnSpc>
                <a:spcPct val="90000"/>
              </a:lnSpc>
            </a:pPr>
            <a:r>
              <a:rPr lang="en-US" sz="1400"/>
              <a:t>h or H for hexadecimal (radix 16)</a:t>
            </a:r>
          </a:p>
          <a:p>
            <a:pPr lvl="2">
              <a:lnSpc>
                <a:spcPct val="90000"/>
              </a:lnSpc>
            </a:pPr>
            <a:r>
              <a:rPr lang="en-US" sz="1700"/>
              <a:t>Examples:</a:t>
            </a:r>
          </a:p>
          <a:p>
            <a:pPr lvl="3">
              <a:lnSpc>
                <a:spcPct val="90000"/>
              </a:lnSpc>
            </a:pPr>
            <a:r>
              <a:rPr lang="en-US" sz="1400">
                <a:latin typeface="Courier New" pitchFamily="49" charset="0"/>
                <a:cs typeface="Courier New" pitchFamily="49" charset="0"/>
              </a:rPr>
              <a:t>4’b1111</a:t>
            </a:r>
          </a:p>
          <a:p>
            <a:pPr lvl="3">
              <a:lnSpc>
                <a:spcPct val="90000"/>
              </a:lnSpc>
            </a:pPr>
            <a:r>
              <a:rPr lang="en-US" sz="1400">
                <a:latin typeface="Courier New" pitchFamily="49" charset="0"/>
                <a:cs typeface="Courier New" pitchFamily="49" charset="0"/>
              </a:rPr>
              <a:t>12’habc</a:t>
            </a:r>
          </a:p>
          <a:p>
            <a:pPr lvl="3">
              <a:lnSpc>
                <a:spcPct val="90000"/>
              </a:lnSpc>
            </a:pPr>
            <a:r>
              <a:rPr lang="en-US" sz="1400">
                <a:latin typeface="Courier New" pitchFamily="49" charset="0"/>
                <a:cs typeface="Courier New" pitchFamily="49" charset="0"/>
              </a:rPr>
              <a:t>16’d255</a:t>
            </a:r>
          </a:p>
        </p:txBody>
      </p:sp>
      <p:sp>
        <p:nvSpPr>
          <p:cNvPr id="110596" name="Rectangle 4"/>
          <p:cNvSpPr>
            <a:spLocks noGrp="1" noChangeArrowheads="1"/>
          </p:cNvSpPr>
          <p:nvPr>
            <p:ph sz="half" idx="2"/>
          </p:nvPr>
        </p:nvSpPr>
        <p:spPr>
          <a:xfrm>
            <a:off x="6684341" y="1750423"/>
            <a:ext cx="5163671" cy="411487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 err="1"/>
              <a:t>Unsized</a:t>
            </a:r>
            <a:r>
              <a:rPr lang="en-US" sz="2000" dirty="0"/>
              <a:t> numbers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Default base is decimal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Default size is at least 32 (depends on </a:t>
            </a:r>
            <a:r>
              <a:rPr lang="en-US" sz="1800" dirty="0" err="1"/>
              <a:t>Verilog</a:t>
            </a:r>
            <a:r>
              <a:rPr lang="en-US" sz="1800" dirty="0"/>
              <a:t> compiler)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Examples</a:t>
            </a:r>
          </a:p>
          <a:p>
            <a:pPr lvl="2">
              <a:lnSpc>
                <a:spcPct val="90000"/>
              </a:lnSpc>
            </a:pPr>
            <a:r>
              <a:rPr lang="en-US" sz="1700" dirty="0">
                <a:latin typeface="Courier New" pitchFamily="49" charset="0"/>
                <a:cs typeface="Courier New" pitchFamily="49" charset="0"/>
              </a:rPr>
              <a:t>23232</a:t>
            </a:r>
          </a:p>
          <a:p>
            <a:pPr lvl="2">
              <a:lnSpc>
                <a:spcPct val="90000"/>
              </a:lnSpc>
            </a:pPr>
            <a:r>
              <a:rPr lang="en-US" sz="1700" dirty="0">
                <a:latin typeface="Courier New" pitchFamily="49" charset="0"/>
                <a:cs typeface="Courier New" pitchFamily="49" charset="0"/>
              </a:rPr>
              <a:t>’</a:t>
            </a:r>
            <a:r>
              <a:rPr lang="en-US" sz="1700" dirty="0" err="1">
                <a:latin typeface="Courier New" pitchFamily="49" charset="0"/>
                <a:cs typeface="Courier New" pitchFamily="49" charset="0"/>
              </a:rPr>
              <a:t>habc</a:t>
            </a:r>
            <a:endParaRPr lang="en-US" sz="1700" dirty="0">
              <a:latin typeface="Courier New" pitchFamily="49" charset="0"/>
              <a:cs typeface="Courier New" pitchFamily="49" charset="0"/>
            </a:endParaRPr>
          </a:p>
          <a:p>
            <a:pPr lvl="2">
              <a:lnSpc>
                <a:spcPct val="90000"/>
              </a:lnSpc>
            </a:pPr>
            <a:r>
              <a:rPr lang="en-US" sz="1700" dirty="0">
                <a:latin typeface="Courier New" pitchFamily="49" charset="0"/>
                <a:cs typeface="Courier New" pitchFamily="49" charset="0"/>
              </a:rPr>
              <a:t>’o234</a:t>
            </a:r>
          </a:p>
          <a:p>
            <a:pPr lvl="1">
              <a:lnSpc>
                <a:spcPct val="90000"/>
              </a:lnSpc>
            </a:pPr>
            <a:endParaRPr lang="en-US" sz="1800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0000"/>
              </a:lnSpc>
            </a:pPr>
            <a:endParaRPr lang="en-US" sz="20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2005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Verilog HDL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49C6D-1DF9-4F49-9361-E30786C109B2}" type="slidenum">
              <a:rPr lang="en-US"/>
              <a:pPr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Identifiers and Keywords</a:t>
            </a:r>
            <a:endParaRPr 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196724" y="1859198"/>
            <a:ext cx="5798551" cy="4007967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21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31491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Let’s Run Verilog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Download Verilog for Windows from </a:t>
            </a:r>
          </a:p>
          <a:p>
            <a:r>
              <a:rPr lang="en-IN" dirty="0">
                <a:hlinkClick r:id="rId3"/>
              </a:rPr>
              <a:t>http://bleyer.org/icarus</a:t>
            </a:r>
            <a:r>
              <a:rPr lang="en-IN" dirty="0" smtClean="0">
                <a:hlinkClick r:id="rId3"/>
              </a:rPr>
              <a:t>/</a:t>
            </a:r>
            <a:r>
              <a:rPr lang="en-IN" dirty="0" smtClean="0"/>
              <a:t>	</a:t>
            </a:r>
          </a:p>
          <a:p>
            <a:pPr lvl="1"/>
            <a:r>
              <a:rPr lang="en-IN" dirty="0" smtClean="0"/>
              <a:t>Install it as usual. </a:t>
            </a:r>
          </a:p>
          <a:p>
            <a:r>
              <a:rPr lang="en-IN" dirty="0" smtClean="0"/>
              <a:t>You shall have a directory named </a:t>
            </a:r>
            <a:r>
              <a:rPr lang="en-IN" dirty="0" err="1" smtClean="0"/>
              <a:t>iverilog</a:t>
            </a:r>
            <a:r>
              <a:rPr lang="en-IN" dirty="0" smtClean="0"/>
              <a:t> in C drive. </a:t>
            </a: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Verilog by Shriram K V 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22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06546" y="4165440"/>
            <a:ext cx="5108697" cy="2233803"/>
          </a:xfrm>
          <a:prstGeom prst="rect">
            <a:avLst/>
          </a:prstGeom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452002963"/>
              </p:ext>
            </p:extLst>
          </p:nvPr>
        </p:nvGraphicFramePr>
        <p:xfrm>
          <a:off x="5917373" y="2973117"/>
          <a:ext cx="1522413" cy="438150"/>
        </p:xfrm>
        <a:graphic>
          <a:graphicData uri="http://schemas.openxmlformats.org/presentationml/2006/ole">
            <p:oleObj spid="_x0000_s2088" name="Packager Shell Object" showAsIcon="1" r:id="rId5" imgW="1522080" imgH="437400" progId="Package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197006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35577"/>
            <a:ext cx="10972800" cy="5590589"/>
          </a:xfrm>
        </p:spPr>
        <p:txBody>
          <a:bodyPr>
            <a:normAutofit/>
          </a:bodyPr>
          <a:lstStyle/>
          <a:p>
            <a:r>
              <a:rPr lang="en-IN" sz="2000" b="1" dirty="0" smtClean="0"/>
              <a:t>Now, go into the folder </a:t>
            </a:r>
            <a:r>
              <a:rPr lang="en-IN" sz="2000" b="1" dirty="0" err="1" smtClean="0"/>
              <a:t>iverilog</a:t>
            </a:r>
            <a:r>
              <a:rPr lang="en-IN" sz="2000" b="1" dirty="0" smtClean="0"/>
              <a:t> </a:t>
            </a:r>
          </a:p>
          <a:p>
            <a:r>
              <a:rPr lang="en-IN" sz="2000" b="1" dirty="0" smtClean="0"/>
              <a:t>You will have bin. Do nothing </a:t>
            </a:r>
            <a:r>
              <a:rPr lang="en-IN" sz="2000" b="1" dirty="0" smtClean="0">
                <a:sym typeface="Wingdings" panose="05000000000000000000" pitchFamily="2" charset="2"/>
              </a:rPr>
              <a:t> </a:t>
            </a:r>
          </a:p>
          <a:p>
            <a:r>
              <a:rPr lang="en-IN" sz="2000" b="1" dirty="0" smtClean="0">
                <a:sym typeface="Wingdings" panose="05000000000000000000" pitchFamily="2" charset="2"/>
              </a:rPr>
              <a:t>Go into bin, store your files there.</a:t>
            </a:r>
          </a:p>
          <a:p>
            <a:r>
              <a:rPr lang="en-IN" sz="2000" b="1" dirty="0" smtClean="0">
                <a:sym typeface="Wingdings" panose="05000000000000000000" pitchFamily="2" charset="2"/>
              </a:rPr>
              <a:t>Files should have extension .v</a:t>
            </a:r>
          </a:p>
          <a:p>
            <a:r>
              <a:rPr lang="en-IN" sz="2000" b="1" dirty="0" smtClean="0">
                <a:sym typeface="Wingdings" panose="05000000000000000000" pitchFamily="2" charset="2"/>
              </a:rPr>
              <a:t>Use notepad ++ as you can save it easily. </a:t>
            </a:r>
            <a:endParaRPr lang="en-IN" sz="2000" b="1" dirty="0" smtClean="0"/>
          </a:p>
          <a:p>
            <a:endParaRPr lang="en-IN" sz="2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23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9087" y="3635246"/>
            <a:ext cx="5316582" cy="22820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2266" y="3396343"/>
            <a:ext cx="4903952" cy="223996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2377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Contd.,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To run a file, you should recollect the steps we did with GCC. </a:t>
            </a:r>
          </a:p>
          <a:p>
            <a:r>
              <a:rPr lang="en-IN" dirty="0" smtClean="0"/>
              <a:t>It’s similar! </a:t>
            </a:r>
          </a:p>
          <a:p>
            <a:r>
              <a:rPr lang="en-IN" dirty="0" smtClean="0"/>
              <a:t>Go to CMD Prompt. </a:t>
            </a:r>
          </a:p>
          <a:p>
            <a:r>
              <a:rPr lang="en-IN" dirty="0"/>
              <a:t>Navigate to C:\iverilog\bin</a:t>
            </a:r>
            <a:r>
              <a:rPr lang="en-IN" dirty="0" smtClean="0"/>
              <a:t>&gt;</a:t>
            </a:r>
          </a:p>
          <a:p>
            <a:r>
              <a:rPr lang="en-IN" dirty="0" smtClean="0"/>
              <a:t>Now, you can run your file. </a:t>
            </a:r>
            <a:r>
              <a:rPr lang="en-IN" dirty="0" smtClean="0">
                <a:sym typeface="Wingdings" panose="05000000000000000000" pitchFamily="2" charset="2"/>
              </a:rPr>
              <a:t> See the snapshot with both the options. 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04-01-2021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Verilog by Shriram K V 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24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08413" y="4834509"/>
            <a:ext cx="3819525" cy="1047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96360" y="4834509"/>
            <a:ext cx="3838575" cy="9048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88736" y="6190488"/>
            <a:ext cx="354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Happy Verilog Learning Folks!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83410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Basic things to know.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619795"/>
            <a:ext cx="10306595" cy="4310742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rgbClr val="FFFF00"/>
                </a:solidFill>
              </a:rPr>
              <a:t>module – fundamental building block </a:t>
            </a:r>
            <a:r>
              <a:rPr lang="en-IN" dirty="0" smtClean="0">
                <a:solidFill>
                  <a:srgbClr val="FFFF00"/>
                </a:solidFill>
              </a:rPr>
              <a:t>for  Verilog designs </a:t>
            </a:r>
          </a:p>
          <a:p>
            <a:pPr lvl="1"/>
            <a:r>
              <a:rPr lang="en-IN" dirty="0" smtClean="0"/>
              <a:t>This is the basic entity. </a:t>
            </a:r>
          </a:p>
          <a:p>
            <a:pPr lvl="1"/>
            <a:r>
              <a:rPr lang="en-IN" dirty="0" smtClean="0"/>
              <a:t>Used </a:t>
            </a:r>
            <a:r>
              <a:rPr lang="en-IN" dirty="0"/>
              <a:t>to construct design hierarchy</a:t>
            </a:r>
          </a:p>
          <a:p>
            <a:pPr lvl="1"/>
            <a:r>
              <a:rPr lang="en-IN" dirty="0" smtClean="0"/>
              <a:t>Cannot </a:t>
            </a:r>
            <a:r>
              <a:rPr lang="en-IN" dirty="0"/>
              <a:t>be </a:t>
            </a:r>
            <a:r>
              <a:rPr lang="en-IN" dirty="0" smtClean="0"/>
              <a:t>nested (Means, a module cannot be inside another module)</a:t>
            </a:r>
          </a:p>
          <a:p>
            <a:pPr lvl="1"/>
            <a:r>
              <a:rPr lang="en-IN" dirty="0" smtClean="0"/>
              <a:t>One </a:t>
            </a:r>
            <a:r>
              <a:rPr lang="en-IN" dirty="0"/>
              <a:t>circuit is represented by set of "</a:t>
            </a:r>
            <a:r>
              <a:rPr lang="en-IN" dirty="0" smtClean="0"/>
              <a:t>modules“ (Means, module makes everything). For an instance it can have a Gate, Register, ALU etc.  </a:t>
            </a:r>
          </a:p>
          <a:p>
            <a:pPr lvl="1"/>
            <a:r>
              <a:rPr lang="en-IN" dirty="0" smtClean="0"/>
              <a:t>Module is Keyword (See LHS). A name has to follow the term module. </a:t>
            </a:r>
          </a:p>
          <a:p>
            <a:pPr lvl="2"/>
            <a:r>
              <a:rPr lang="en-IN" dirty="0" smtClean="0">
                <a:solidFill>
                  <a:srgbClr val="FFC000"/>
                </a:solidFill>
              </a:rPr>
              <a:t>module </a:t>
            </a:r>
            <a:r>
              <a:rPr lang="en-IN" dirty="0" err="1" smtClean="0">
                <a:solidFill>
                  <a:srgbClr val="FFC000"/>
                </a:solidFill>
              </a:rPr>
              <a:t>andgatedemo</a:t>
            </a:r>
            <a:r>
              <a:rPr lang="en-IN" dirty="0" smtClean="0">
                <a:solidFill>
                  <a:srgbClr val="FFC000"/>
                </a:solidFill>
              </a:rPr>
              <a:t> </a:t>
            </a:r>
          </a:p>
          <a:p>
            <a:pPr lvl="2"/>
            <a:r>
              <a:rPr lang="en-IN" dirty="0" smtClean="0">
                <a:solidFill>
                  <a:srgbClr val="FFC000"/>
                </a:solidFill>
              </a:rPr>
              <a:t>a, b and y are the ports. (Can be input or output, don’t worry now) </a:t>
            </a:r>
          </a:p>
          <a:p>
            <a:pPr lvl="2"/>
            <a:r>
              <a:rPr lang="en-IN" dirty="0" smtClean="0">
                <a:solidFill>
                  <a:srgbClr val="FFC000"/>
                </a:solidFill>
              </a:rPr>
              <a:t>A module has to be end with </a:t>
            </a:r>
            <a:r>
              <a:rPr lang="en-IN" dirty="0" err="1" smtClean="0">
                <a:solidFill>
                  <a:srgbClr val="FFC000"/>
                </a:solidFill>
              </a:rPr>
              <a:t>endmodule</a:t>
            </a:r>
            <a:r>
              <a:rPr lang="en-IN" dirty="0" smtClean="0">
                <a:solidFill>
                  <a:srgbClr val="FFC000"/>
                </a:solidFill>
              </a:rPr>
              <a:t> (just like for ( ) closure with { }.  </a:t>
            </a:r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25</a:t>
            </a:fld>
            <a:endParaRPr lang="en-IN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8698992" y="-16431"/>
            <a:ext cx="3493008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module 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andgatedemo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 (a, b, y);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input a, b;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output y;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assign y = a &amp; b;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endmodule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</a:rPr>
              <a:t> </a:t>
            </a:r>
            <a:endParaRPr kumimoji="0" lang="en-US" altLang="en-US" sz="1800" b="1" i="0" u="none" strike="noStrike" cap="none" normalizeH="0" baseline="0" dirty="0" smtClean="0">
              <a:ln>
                <a:noFill/>
              </a:ln>
              <a:solidFill>
                <a:srgbClr val="FFC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17333" y="385382"/>
            <a:ext cx="1122070" cy="102064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2077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Contd.,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 smtClean="0"/>
              <a:t>How to declare a module? </a:t>
            </a:r>
          </a:p>
          <a:p>
            <a:pPr lvl="1"/>
            <a:r>
              <a:rPr lang="en-IN" dirty="0" smtClean="0"/>
              <a:t>Simple. Above steps are clear </a:t>
            </a:r>
          </a:p>
          <a:p>
            <a:pPr lvl="1"/>
            <a:r>
              <a:rPr lang="en-IN" dirty="0"/>
              <a:t>module </a:t>
            </a:r>
            <a:r>
              <a:rPr lang="en-IN" i="1" dirty="0" err="1"/>
              <a:t>module_name</a:t>
            </a:r>
            <a:r>
              <a:rPr lang="en-IN" i="1" dirty="0"/>
              <a:t> </a:t>
            </a:r>
            <a:r>
              <a:rPr lang="en-IN" dirty="0"/>
              <a:t>(</a:t>
            </a:r>
            <a:r>
              <a:rPr lang="en-IN" i="1" dirty="0" err="1"/>
              <a:t>module_port</a:t>
            </a:r>
            <a:r>
              <a:rPr lang="en-IN" dirty="0" smtClean="0"/>
              <a:t>, </a:t>
            </a:r>
            <a:r>
              <a:rPr lang="en-IN" i="1" dirty="0" err="1" smtClean="0"/>
              <a:t>module_port</a:t>
            </a:r>
            <a:r>
              <a:rPr lang="en-IN" dirty="0"/>
              <a:t>, </a:t>
            </a:r>
            <a:r>
              <a:rPr lang="en-IN" i="1" dirty="0"/>
              <a:t>…</a:t>
            </a:r>
            <a:r>
              <a:rPr lang="en-IN" dirty="0"/>
              <a:t>);</a:t>
            </a:r>
          </a:p>
          <a:p>
            <a:pPr lvl="1"/>
            <a:r>
              <a:rPr lang="en-IN" dirty="0" smtClean="0"/>
              <a:t>Example</a:t>
            </a:r>
            <a:r>
              <a:rPr lang="en-IN" dirty="0"/>
              <a:t>: </a:t>
            </a:r>
            <a:r>
              <a:rPr lang="en-IN" dirty="0">
                <a:solidFill>
                  <a:srgbClr val="FFFF00"/>
                </a:solidFill>
              </a:rPr>
              <a:t>module </a:t>
            </a:r>
            <a:r>
              <a:rPr lang="en-IN" dirty="0" err="1">
                <a:solidFill>
                  <a:srgbClr val="FFFF00"/>
                </a:solidFill>
              </a:rPr>
              <a:t>full_adder</a:t>
            </a:r>
            <a:r>
              <a:rPr lang="en-IN" dirty="0">
                <a:solidFill>
                  <a:srgbClr val="FFFF00"/>
                </a:solidFill>
              </a:rPr>
              <a:t> (A, B, </a:t>
            </a:r>
            <a:r>
              <a:rPr lang="en-IN" dirty="0" err="1" smtClean="0">
                <a:solidFill>
                  <a:srgbClr val="FFFF00"/>
                </a:solidFill>
              </a:rPr>
              <a:t>c_in</a:t>
            </a:r>
            <a:r>
              <a:rPr lang="en-IN" dirty="0" smtClean="0">
                <a:solidFill>
                  <a:srgbClr val="FFFF00"/>
                </a:solidFill>
              </a:rPr>
              <a:t>, </a:t>
            </a:r>
            <a:r>
              <a:rPr lang="en-IN" dirty="0" err="1" smtClean="0">
                <a:solidFill>
                  <a:srgbClr val="FFFF00"/>
                </a:solidFill>
              </a:rPr>
              <a:t>c_out</a:t>
            </a:r>
            <a:r>
              <a:rPr lang="en-IN" dirty="0">
                <a:solidFill>
                  <a:srgbClr val="FFFF00"/>
                </a:solidFill>
              </a:rPr>
              <a:t>, S</a:t>
            </a:r>
            <a:r>
              <a:rPr lang="en-IN" dirty="0" smtClean="0">
                <a:solidFill>
                  <a:srgbClr val="FFFF00"/>
                </a:solidFill>
              </a:rPr>
              <a:t>); // See the above example as well. You will get more learning with this module. </a:t>
            </a:r>
          </a:p>
          <a:p>
            <a:r>
              <a:rPr lang="en-IN" dirty="0"/>
              <a:t>How input/output declared</a:t>
            </a:r>
            <a:r>
              <a:rPr lang="en-IN" dirty="0" smtClean="0"/>
              <a:t>?</a:t>
            </a:r>
            <a:endParaRPr lang="en-IN" dirty="0"/>
          </a:p>
          <a:p>
            <a:pPr lvl="1"/>
            <a:r>
              <a:rPr lang="en-IN" dirty="0" smtClean="0"/>
              <a:t>Input can be a scalar or a vector. </a:t>
            </a:r>
          </a:p>
          <a:p>
            <a:pPr lvl="1"/>
            <a:r>
              <a:rPr lang="en-IN" sz="2200" dirty="0">
                <a:solidFill>
                  <a:srgbClr val="FFFF00"/>
                </a:solidFill>
              </a:rPr>
              <a:t> </a:t>
            </a:r>
            <a:r>
              <a:rPr lang="en-IN" dirty="0">
                <a:solidFill>
                  <a:srgbClr val="FFFF00"/>
                </a:solidFill>
              </a:rPr>
              <a:t>input </a:t>
            </a:r>
            <a:r>
              <a:rPr lang="en-IN" i="1" dirty="0">
                <a:solidFill>
                  <a:srgbClr val="FFFF00"/>
                </a:solidFill>
              </a:rPr>
              <a:t>list of input identifiers</a:t>
            </a:r>
            <a:r>
              <a:rPr lang="en-IN" dirty="0">
                <a:solidFill>
                  <a:srgbClr val="FFFF00"/>
                </a:solidFill>
              </a:rPr>
              <a:t>;</a:t>
            </a:r>
          </a:p>
          <a:p>
            <a:pPr lvl="1"/>
            <a:r>
              <a:rPr lang="en-IN" dirty="0">
                <a:solidFill>
                  <a:srgbClr val="FFFF00"/>
                </a:solidFill>
              </a:rPr>
              <a:t> Example: input A, B, </a:t>
            </a:r>
            <a:r>
              <a:rPr lang="en-IN" dirty="0" err="1">
                <a:solidFill>
                  <a:srgbClr val="FFFF00"/>
                </a:solidFill>
              </a:rPr>
              <a:t>c_in</a:t>
            </a:r>
            <a:r>
              <a:rPr lang="en-IN" dirty="0" smtClean="0">
                <a:solidFill>
                  <a:srgbClr val="FFFF00"/>
                </a:solidFill>
              </a:rPr>
              <a:t>;</a:t>
            </a:r>
          </a:p>
          <a:p>
            <a:pPr lvl="1"/>
            <a:r>
              <a:rPr lang="en-IN" dirty="0"/>
              <a:t>Output again can be scalar or a vector. </a:t>
            </a:r>
            <a:endParaRPr lang="en-IN" dirty="0" smtClean="0"/>
          </a:p>
          <a:p>
            <a:pPr lvl="1"/>
            <a:r>
              <a:rPr lang="en-IN" sz="1900" dirty="0">
                <a:solidFill>
                  <a:srgbClr val="FFFF00"/>
                </a:solidFill>
              </a:rPr>
              <a:t>output </a:t>
            </a:r>
            <a:r>
              <a:rPr lang="en-IN" sz="1900" dirty="0" err="1">
                <a:solidFill>
                  <a:srgbClr val="FFFF00"/>
                </a:solidFill>
              </a:rPr>
              <a:t>c_out</a:t>
            </a:r>
            <a:r>
              <a:rPr lang="en-IN" sz="1900" dirty="0">
                <a:solidFill>
                  <a:srgbClr val="FFFF00"/>
                </a:solidFill>
              </a:rPr>
              <a:t>, OV, MINUS;</a:t>
            </a:r>
          </a:p>
          <a:p>
            <a:pPr lvl="1"/>
            <a:r>
              <a:rPr lang="en-IN" sz="1900" dirty="0">
                <a:solidFill>
                  <a:srgbClr val="FFFF00"/>
                </a:solidFill>
              </a:rPr>
              <a:t>output[7:0] ACC, REG_IN,</a:t>
            </a:r>
          </a:p>
          <a:p>
            <a:pPr lvl="1"/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26</a:t>
            </a:fld>
            <a:endParaRPr lang="en-IN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8698992" y="0"/>
            <a:ext cx="3493008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module 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andgatedemo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 (a, b, y);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input a, b;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output y;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assign y = a &amp; b;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endmodule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</a:rPr>
              <a:t> </a:t>
            </a:r>
            <a:endParaRPr kumimoji="0" lang="en-US" altLang="en-US" sz="1800" b="1" i="0" u="none" strike="noStrike" cap="none" normalizeH="0" baseline="0" dirty="0" smtClean="0">
              <a:ln>
                <a:noFill/>
              </a:ln>
              <a:solidFill>
                <a:srgbClr val="FFC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582201" y="1025462"/>
            <a:ext cx="1122070" cy="102064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8151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Contd.,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FF00"/>
                </a:solidFill>
              </a:rPr>
              <a:t>End module</a:t>
            </a:r>
          </a:p>
          <a:p>
            <a:r>
              <a:rPr lang="en-IN" dirty="0" err="1">
                <a:solidFill>
                  <a:srgbClr val="FFC000"/>
                </a:solidFill>
              </a:rPr>
              <a:t>endmodule</a:t>
            </a:r>
            <a:r>
              <a:rPr lang="en-IN" dirty="0">
                <a:solidFill>
                  <a:srgbClr val="FFC000"/>
                </a:solidFill>
              </a:rPr>
              <a:t> – ends a module – not </a:t>
            </a:r>
            <a:r>
              <a:rPr lang="en-IN" dirty="0" smtClean="0">
                <a:solidFill>
                  <a:srgbClr val="FFC000"/>
                </a:solidFill>
              </a:rPr>
              <a:t>a statement</a:t>
            </a:r>
            <a:endParaRPr lang="en-IN" dirty="0">
              <a:solidFill>
                <a:srgbClr val="FFC000"/>
              </a:solidFill>
            </a:endParaRPr>
          </a:p>
          <a:p>
            <a:r>
              <a:rPr lang="en-IN" dirty="0" smtClean="0">
                <a:solidFill>
                  <a:srgbClr val="FFC000"/>
                </a:solidFill>
              </a:rPr>
              <a:t>no “;”. See the above piece of code. </a:t>
            </a:r>
          </a:p>
          <a:p>
            <a:r>
              <a:rPr lang="en-IN" dirty="0" smtClean="0">
                <a:solidFill>
                  <a:srgbClr val="FFC000"/>
                </a:solidFill>
              </a:rPr>
              <a:t>It is like opening the loop and closing it to show the finish</a:t>
            </a:r>
          </a:p>
          <a:p>
            <a:endParaRPr lang="en-IN" dirty="0">
              <a:solidFill>
                <a:srgbClr val="FFC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27</a:t>
            </a:fld>
            <a:endParaRPr lang="en-IN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8698992" y="-16431"/>
            <a:ext cx="3493008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module 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andgatedemo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 (a, b, y);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input a, b;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output y;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assign y = a &amp; b;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endmodule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</a:rPr>
              <a:t> </a:t>
            </a:r>
            <a:endParaRPr kumimoji="0" lang="en-US" altLang="en-US" sz="1800" b="1" i="0" u="none" strike="noStrike" cap="none" normalizeH="0" baseline="0" dirty="0" smtClean="0">
              <a:ln>
                <a:noFill/>
              </a:ln>
              <a:solidFill>
                <a:srgbClr val="FFC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582201" y="1025462"/>
            <a:ext cx="1122070" cy="102064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7289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Contd.,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With Assign, </a:t>
            </a:r>
            <a:r>
              <a:rPr lang="en-IN" dirty="0"/>
              <a:t>i</a:t>
            </a:r>
            <a:r>
              <a:rPr lang="en-IN" dirty="0" smtClean="0"/>
              <a:t>nputs </a:t>
            </a:r>
            <a:r>
              <a:rPr lang="en-IN" dirty="0"/>
              <a:t>and outputs </a:t>
            </a:r>
            <a:r>
              <a:rPr lang="en-IN" dirty="0" smtClean="0"/>
              <a:t> are connected via </a:t>
            </a:r>
            <a:r>
              <a:rPr lang="en-IN" dirty="0"/>
              <a:t>AND gate. </a:t>
            </a:r>
            <a:endParaRPr lang="en-IN" dirty="0" smtClean="0"/>
          </a:p>
          <a:p>
            <a:r>
              <a:rPr lang="en-IN" dirty="0" smtClean="0"/>
              <a:t>A </a:t>
            </a:r>
            <a:r>
              <a:rPr lang="en-IN" dirty="0" err="1" smtClean="0"/>
              <a:t>ANDed</a:t>
            </a:r>
            <a:r>
              <a:rPr lang="en-IN" dirty="0" smtClean="0"/>
              <a:t> </a:t>
            </a:r>
            <a:r>
              <a:rPr lang="en-IN" dirty="0"/>
              <a:t>with B and will be connected to Y. </a:t>
            </a:r>
            <a:endParaRPr lang="en-IN" dirty="0" smtClean="0"/>
          </a:p>
          <a:p>
            <a:r>
              <a:rPr lang="en-IN" dirty="0" smtClean="0"/>
              <a:t>Nothing is stored in this scenario and hence there is no need for a register at all. In case we store, we need register. </a:t>
            </a:r>
          </a:p>
          <a:p>
            <a:endParaRPr lang="en-IN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28</a:t>
            </a:fld>
            <a:endParaRPr lang="en-IN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8013143" y="16425"/>
            <a:ext cx="4178857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module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andgatedemo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 (a, b, y);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input a, b;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output y;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assign y = a &amp; b;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Courier"/>
              </a:rPr>
              <a:t>endmodule</a:t>
            </a: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</a:rPr>
              <a:t> </a:t>
            </a:r>
            <a:endParaRPr kumimoji="0" lang="en-US" altLang="en-US" sz="2400" b="1" i="0" u="none" strike="noStrike" cap="none" normalizeH="0" baseline="0" dirty="0" smtClean="0">
              <a:ln>
                <a:noFill/>
              </a:ln>
              <a:solidFill>
                <a:srgbClr val="FFC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57950" y="244769"/>
            <a:ext cx="1122070" cy="102064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2418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Test Bench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We need to test what we have written, right? </a:t>
            </a:r>
          </a:p>
          <a:p>
            <a:r>
              <a:rPr lang="en-IN" dirty="0" smtClean="0"/>
              <a:t>Yes, for that we have </a:t>
            </a:r>
            <a:r>
              <a:rPr lang="en-IN" dirty="0" err="1" smtClean="0"/>
              <a:t>testbench</a:t>
            </a:r>
            <a:r>
              <a:rPr lang="en-IN" dirty="0" smtClean="0"/>
              <a:t>. It is also Verilog code which will send the inputs to the circuit to be tested. It is a tester, you can say </a:t>
            </a:r>
            <a:r>
              <a:rPr lang="en-IN" dirty="0" smtClean="0">
                <a:sym typeface="Wingdings" panose="05000000000000000000" pitchFamily="2" charset="2"/>
              </a:rPr>
              <a:t> </a:t>
            </a:r>
            <a:endParaRPr lang="en-IN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29</a:t>
            </a:fld>
            <a:endParaRPr lang="en-I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82423" y="0"/>
            <a:ext cx="6909577" cy="1828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82423" y="1828800"/>
            <a:ext cx="6909577" cy="1562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409741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794012" y="6296615"/>
            <a:ext cx="3044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</a:rPr>
              <a:t>#5 indicates a delay of 5ns. 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-26189"/>
            <a:ext cx="12327272" cy="683417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8169855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Contd.,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Verilog permits the design at </a:t>
            </a:r>
          </a:p>
          <a:p>
            <a:pPr lvl="1"/>
            <a:r>
              <a:rPr lang="en-IN" dirty="0" smtClean="0"/>
              <a:t>Behaviour Level </a:t>
            </a:r>
          </a:p>
          <a:p>
            <a:pPr lvl="1"/>
            <a:r>
              <a:rPr lang="en-IN" dirty="0" smtClean="0"/>
              <a:t>Data flow level – (RTL = Behavioural + Data Flow Model) </a:t>
            </a:r>
          </a:p>
          <a:p>
            <a:pPr lvl="1"/>
            <a:r>
              <a:rPr lang="en-IN" dirty="0" smtClean="0"/>
              <a:t>Gate Level and </a:t>
            </a:r>
          </a:p>
          <a:p>
            <a:pPr lvl="1"/>
            <a:r>
              <a:rPr lang="en-IN" dirty="0" smtClean="0"/>
              <a:t>Switch Level (Few say this, few don’t) </a:t>
            </a:r>
          </a:p>
          <a:p>
            <a:r>
              <a:rPr lang="en-IN" dirty="0" smtClean="0"/>
              <a:t>Want to know what is this? This is called abstraction (You can recollect your object orientation know how to understand what is abstraction) 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43502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OR GATE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30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6772837" y="0"/>
            <a:ext cx="41906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7528" y="1280267"/>
            <a:ext cx="4303685" cy="19425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75721" y="420880"/>
            <a:ext cx="4970699" cy="60191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7528" y="861863"/>
            <a:ext cx="3069771" cy="38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MODULE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7753739" y="83976"/>
            <a:ext cx="2341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Test bench </a:t>
            </a:r>
            <a:endParaRPr lang="en-IN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7528" y="3247867"/>
            <a:ext cx="4374431" cy="17132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37528" y="5060889"/>
            <a:ext cx="4710000" cy="169415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5883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NOT </a:t>
            </a:r>
            <a:endParaRPr 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48987" y="4245429"/>
            <a:ext cx="3440568" cy="170336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31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20641" y="1430348"/>
            <a:ext cx="6134041" cy="47498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8204" y="1131652"/>
            <a:ext cx="2997590" cy="222989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2046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Code for NOR, NAND 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32</a:t>
            </a:fld>
            <a:endParaRPr lang="en-IN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051649819"/>
              </p:ext>
            </p:extLst>
          </p:nvPr>
        </p:nvGraphicFramePr>
        <p:xfrm>
          <a:off x="5020260" y="2652323"/>
          <a:ext cx="515937" cy="438150"/>
        </p:xfrm>
        <a:graphic>
          <a:graphicData uri="http://schemas.openxmlformats.org/presentationml/2006/ole">
            <p:oleObj spid="_x0000_s3114" name="Packager Shell Object" showAsIcon="1" r:id="rId3" imgW="515880" imgH="437400" progId="Package">
              <p:embed/>
            </p:oleObj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749837195"/>
              </p:ext>
            </p:extLst>
          </p:nvPr>
        </p:nvGraphicFramePr>
        <p:xfrm>
          <a:off x="5077909" y="4121499"/>
          <a:ext cx="322262" cy="438150"/>
        </p:xfrm>
        <a:graphic>
          <a:graphicData uri="http://schemas.openxmlformats.org/presentationml/2006/ole">
            <p:oleObj spid="_x0000_s3115" name="Packager Shell Object" showAsIcon="1" r:id="rId4" imgW="322560" imgH="437400" progId="Package">
              <p:embed/>
            </p:oleObj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607749381"/>
              </p:ext>
            </p:extLst>
          </p:nvPr>
        </p:nvGraphicFramePr>
        <p:xfrm>
          <a:off x="3011592" y="4108436"/>
          <a:ext cx="425450" cy="438150"/>
        </p:xfrm>
        <a:graphic>
          <a:graphicData uri="http://schemas.openxmlformats.org/presentationml/2006/ole">
            <p:oleObj spid="_x0000_s3116" name="Packager Shell Object" showAsIcon="1" r:id="rId5" imgW="425880" imgH="437400" progId="Package">
              <p:embed/>
            </p:oleObj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121837547"/>
              </p:ext>
            </p:extLst>
          </p:nvPr>
        </p:nvGraphicFramePr>
        <p:xfrm>
          <a:off x="2913212" y="2678448"/>
          <a:ext cx="354012" cy="438150"/>
        </p:xfrm>
        <a:graphic>
          <a:graphicData uri="http://schemas.openxmlformats.org/presentationml/2006/ole">
            <p:oleObj spid="_x0000_s3117" name="Packager Shell Object" showAsIcon="1" r:id="rId6" imgW="354600" imgH="437400" progId="Package">
              <p:embed/>
            </p:oleObj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88228" y="1402067"/>
            <a:ext cx="1590458" cy="19449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63394" y="3688621"/>
            <a:ext cx="1554479" cy="177793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455817" y="5749128"/>
            <a:ext cx="7850778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 smtClean="0"/>
              <a:t>Do these yourself, XOR, XNOR etc. They are part of your syllabus!!! </a:t>
            </a:r>
            <a:r>
              <a:rPr lang="en-IN" dirty="0" smtClean="0">
                <a:sym typeface="Wingdings" panose="05000000000000000000" pitchFamily="2" charset="2"/>
              </a:rPr>
              <a:t> 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73896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Lets code for Universal Gates (NAND and NOR)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AND, NOT and OR gates are the basic gates; </a:t>
            </a:r>
            <a:r>
              <a:rPr lang="en-IN" dirty="0" smtClean="0"/>
              <a:t> </a:t>
            </a:r>
          </a:p>
          <a:p>
            <a:r>
              <a:rPr lang="en-IN" dirty="0" smtClean="0"/>
              <a:t>Now </a:t>
            </a:r>
            <a:r>
              <a:rPr lang="en-IN" dirty="0"/>
              <a:t>NOR gate and NAND gates have the particular property that any one of them can create any logical Boolean expression if designed in a proper way. </a:t>
            </a:r>
            <a:r>
              <a:rPr lang="en-IN" dirty="0" smtClean="0"/>
              <a:t> (So, called as Universal Gates) </a:t>
            </a:r>
            <a:br>
              <a:rPr lang="en-IN" dirty="0" smtClean="0"/>
            </a:b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33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77384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NAND as Universal Gate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Verilog by Shriram K V 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34</a:t>
            </a:fld>
            <a:endParaRPr lang="en-IN"/>
          </a:p>
        </p:txBody>
      </p:sp>
      <p:pic>
        <p:nvPicPr>
          <p:cNvPr id="4098" name="Picture 2" descr="Realization of NOT gate by NAND gat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91" y="2424494"/>
            <a:ext cx="3556081" cy="14825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348211" y="3907002"/>
            <a:ext cx="209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NAND as NOT</a:t>
            </a:r>
            <a:endParaRPr lang="en-IN" dirty="0"/>
          </a:p>
        </p:txBody>
      </p:sp>
      <p:pic>
        <p:nvPicPr>
          <p:cNvPr id="4100" name="Picture 4" descr="universal nand gat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703" y="2325851"/>
            <a:ext cx="3326113" cy="15811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157216" y="3919126"/>
            <a:ext cx="209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NAND as OR</a:t>
            </a:r>
            <a:endParaRPr lang="en-IN" dirty="0"/>
          </a:p>
        </p:txBody>
      </p:sp>
      <p:pic>
        <p:nvPicPr>
          <p:cNvPr id="4102" name="Picture 6" descr="universal nand gat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447" y="2425863"/>
            <a:ext cx="3463273" cy="12193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9095232" y="3658840"/>
            <a:ext cx="209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NAND as AND</a:t>
            </a:r>
            <a:endParaRPr lang="en-IN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979545220"/>
              </p:ext>
            </p:extLst>
          </p:nvPr>
        </p:nvGraphicFramePr>
        <p:xfrm>
          <a:off x="5299867" y="5227339"/>
          <a:ext cx="935037" cy="438150"/>
        </p:xfrm>
        <a:graphic>
          <a:graphicData uri="http://schemas.openxmlformats.org/presentationml/2006/ole">
            <p:oleObj spid="_x0000_s4111" name="Packager Shell Object" showAsIcon="1" r:id="rId6" imgW="935280" imgH="437400" progId="Package">
              <p:embed/>
            </p:oleObj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098162136"/>
              </p:ext>
            </p:extLst>
          </p:nvPr>
        </p:nvGraphicFramePr>
        <p:xfrm>
          <a:off x="6234904" y="5226691"/>
          <a:ext cx="1096962" cy="438150"/>
        </p:xfrm>
        <a:graphic>
          <a:graphicData uri="http://schemas.openxmlformats.org/presentationml/2006/ole">
            <p:oleObj spid="_x0000_s4112" name="Packager Shell Object" showAsIcon="1" r:id="rId7" imgW="1096560" imgH="437400" progId="Package">
              <p:embed/>
            </p:oleObj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939870" y="5832846"/>
            <a:ext cx="3661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NOR IS YOUR EXERCISE!!</a:t>
            </a:r>
          </a:p>
          <a:p>
            <a:r>
              <a:rPr lang="en-IN" dirty="0" smtClean="0"/>
              <a:t>Make NOR as AND, OR and NOT.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19046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Let’s understand combinational circuit with VERILOG</a:t>
            </a:r>
            <a:endParaRPr lang="en-IN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Shriram K Vasudevan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35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71301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Contd.,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Abstraction </a:t>
            </a:r>
            <a:r>
              <a:rPr lang="en-IN" dirty="0" smtClean="0"/>
              <a:t>generally is called the </a:t>
            </a:r>
            <a:r>
              <a:rPr lang="en-IN" dirty="0"/>
              <a:t>amount </a:t>
            </a:r>
            <a:r>
              <a:rPr lang="en-IN" dirty="0" smtClean="0"/>
              <a:t>of information </a:t>
            </a:r>
            <a:r>
              <a:rPr lang="en-IN" dirty="0"/>
              <a:t>an entity is hiding within it. </a:t>
            </a:r>
            <a:endParaRPr lang="en-IN" dirty="0" smtClean="0"/>
          </a:p>
          <a:p>
            <a:r>
              <a:rPr lang="en-IN" dirty="0" smtClean="0"/>
              <a:t>An example here is, human body. </a:t>
            </a:r>
          </a:p>
          <a:p>
            <a:pPr lvl="1"/>
            <a:r>
              <a:rPr lang="en-IN" dirty="0" smtClean="0"/>
              <a:t>We say human body is highly complex (Very huge amount of hidden information here) </a:t>
            </a:r>
          </a:p>
          <a:p>
            <a:pPr lvl="1"/>
            <a:r>
              <a:rPr lang="en-IN" dirty="0" smtClean="0"/>
              <a:t>Human body has brain, this many bones, this many nerves. (A little amount information is revealed) </a:t>
            </a:r>
          </a:p>
          <a:p>
            <a:pPr lvl="1"/>
            <a:r>
              <a:rPr lang="en-IN" dirty="0" smtClean="0"/>
              <a:t>Human body has brain which controls all the activities. Nervous system, kidney, liver etc. (More information is revealed) </a:t>
            </a:r>
          </a:p>
          <a:p>
            <a:pPr lvl="1"/>
            <a:r>
              <a:rPr lang="en-IN" dirty="0" smtClean="0"/>
              <a:t>So, more detailed when it goes, lesser it hides, which is low level abstraction. </a:t>
            </a:r>
          </a:p>
          <a:p>
            <a:pPr lvl="2"/>
            <a:r>
              <a:rPr lang="en-IN" dirty="0" smtClean="0"/>
              <a:t>Or, make this way. More the information is being hidden, it is higher the abstraction, for sure.  </a:t>
            </a:r>
          </a:p>
          <a:p>
            <a:r>
              <a:rPr lang="en-IN" dirty="0" smtClean="0"/>
              <a:t>This can be connected to the computer now, may be mobile phones or a micro controller board with different levels of abstraction. A Simple diagram is presented below.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4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08179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5</a:t>
            </a:fld>
            <a:endParaRPr lang="en-IN"/>
          </a:p>
        </p:txBody>
      </p:sp>
      <p:graphicFrame>
        <p:nvGraphicFramePr>
          <p:cNvPr id="50178" name="Object 2"/>
          <p:cNvGraphicFramePr>
            <a:graphicFrameLocks noChangeAspect="1"/>
          </p:cNvGraphicFramePr>
          <p:nvPr/>
        </p:nvGraphicFramePr>
        <p:xfrm>
          <a:off x="753291" y="610688"/>
          <a:ext cx="3410009" cy="2681152"/>
        </p:xfrm>
        <a:graphic>
          <a:graphicData uri="http://schemas.openxmlformats.org/presentationml/2006/ole">
            <p:oleObj spid="_x0000_s50178" name="Bitmap Image" r:id="rId3" imgW="1668960" imgH="1318320" progId="PBrush">
              <p:embed/>
            </p:oleObj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86469" y="1776550"/>
            <a:ext cx="5893991" cy="39449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4255" y="3582292"/>
            <a:ext cx="2961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smtClean="0"/>
              <a:t>High level of abstraction</a:t>
            </a:r>
            <a:endParaRPr lang="en-IN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779493" y="5605498"/>
            <a:ext cx="2680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smtClean="0"/>
              <a:t>Low level of abstraction</a:t>
            </a:r>
            <a:endParaRPr lang="en-IN" sz="1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348" y="509451"/>
            <a:ext cx="10972800" cy="5473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dirty="0" smtClean="0"/>
              <a:t>Now, connect this concept to VLSI. (4 levels of abstraction) </a:t>
            </a:r>
          </a:p>
          <a:p>
            <a:pPr marL="457200" indent="-457200">
              <a:buAutoNum type="alphaLcPeriod"/>
            </a:pPr>
            <a:r>
              <a:rPr lang="en-IN" dirty="0" smtClean="0">
                <a:solidFill>
                  <a:srgbClr val="FFFF00"/>
                </a:solidFill>
              </a:rPr>
              <a:t>Behavioural or Algorithmic Level Abstraction </a:t>
            </a:r>
          </a:p>
          <a:p>
            <a:pPr marL="777240" lvl="1" indent="-457200">
              <a:buAutoNum type="alphaLcPeriod"/>
            </a:pPr>
            <a:r>
              <a:rPr lang="en-IN" dirty="0" smtClean="0">
                <a:solidFill>
                  <a:schemeClr val="tx1"/>
                </a:solidFill>
              </a:rPr>
              <a:t>You should turn a programmer here. </a:t>
            </a:r>
          </a:p>
          <a:p>
            <a:pPr marL="777240" lvl="1" indent="-457200">
              <a:buAutoNum type="alphaLcPeriod"/>
            </a:pPr>
            <a:r>
              <a:rPr lang="en-IN" dirty="0" smtClean="0">
                <a:solidFill>
                  <a:schemeClr val="tx1"/>
                </a:solidFill>
              </a:rPr>
              <a:t>A module can be implemented as an algorithm without having to worry about the hardware details. </a:t>
            </a:r>
          </a:p>
          <a:p>
            <a:pPr marL="777240" lvl="1" indent="-457200">
              <a:buAutoNum type="alphaLcPeriod"/>
            </a:pPr>
            <a:r>
              <a:rPr lang="en-IN" dirty="0" smtClean="0">
                <a:solidFill>
                  <a:schemeClr val="tx1"/>
                </a:solidFill>
              </a:rPr>
              <a:t>It is very much like you coding in C. (So, more of programming skills needed) </a:t>
            </a:r>
            <a:endParaRPr lang="en-IN" dirty="0">
              <a:solidFill>
                <a:schemeClr val="tx1"/>
              </a:solidFill>
            </a:endParaRPr>
          </a:p>
          <a:p>
            <a:pPr marL="457200" indent="-457200">
              <a:buAutoNum type="alphaLcPeriod"/>
            </a:pPr>
            <a:r>
              <a:rPr lang="en-IN" dirty="0" smtClean="0">
                <a:solidFill>
                  <a:srgbClr val="FFFF00"/>
                </a:solidFill>
              </a:rPr>
              <a:t> Data flow </a:t>
            </a:r>
          </a:p>
          <a:p>
            <a:pPr marL="777240" lvl="1" indent="-457200">
              <a:buFont typeface="Corbel" panose="020B0503020204020204" pitchFamily="34" charset="0"/>
              <a:buAutoNum type="alphaLcPeriod"/>
            </a:pPr>
            <a:r>
              <a:rPr lang="en-IN" dirty="0">
                <a:solidFill>
                  <a:schemeClr val="tx1"/>
                </a:solidFill>
              </a:rPr>
              <a:t>See, here it is all about specifying the data flow. </a:t>
            </a:r>
          </a:p>
          <a:p>
            <a:pPr marL="777240" lvl="1" indent="-457200">
              <a:buFont typeface="Corbel" panose="020B0503020204020204" pitchFamily="34" charset="0"/>
              <a:buAutoNum type="alphaLcPeriod"/>
            </a:pPr>
            <a:r>
              <a:rPr lang="en-IN" dirty="0">
                <a:solidFill>
                  <a:schemeClr val="tx1"/>
                </a:solidFill>
              </a:rPr>
              <a:t>Designer shall think (expected to know) how the data flows between the registers and how are they processed with the design. </a:t>
            </a:r>
            <a:endParaRPr lang="en-IN" dirty="0" smtClean="0">
              <a:solidFill>
                <a:schemeClr val="tx1"/>
              </a:solidFill>
            </a:endParaRPr>
          </a:p>
          <a:p>
            <a:pPr marL="777240" lvl="1" indent="-457200">
              <a:buFont typeface="Corbel" panose="020B0503020204020204" pitchFamily="34" charset="0"/>
              <a:buAutoNum type="alphaLcPeriod"/>
            </a:pPr>
            <a:r>
              <a:rPr lang="en-IN" dirty="0" smtClean="0">
                <a:solidFill>
                  <a:schemeClr val="tx1"/>
                </a:solidFill>
              </a:rPr>
              <a:t>A clock will be present in this approach. Exact timing are to be specified and operations happen as scheduled. (Means, you time it buddy) </a:t>
            </a:r>
            <a:endParaRPr lang="en-I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IN" dirty="0" smtClean="0">
              <a:solidFill>
                <a:srgbClr val="FFFF00"/>
              </a:solidFill>
            </a:endParaRPr>
          </a:p>
          <a:p>
            <a:pPr marL="457200" indent="-457200">
              <a:buAutoNum type="alphaLcPeriod"/>
            </a:pP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6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grayscl/>
          </a:blip>
          <a:stretch>
            <a:fillRect/>
          </a:stretch>
        </p:blipFill>
        <p:spPr>
          <a:xfrm>
            <a:off x="9316635" y="1312476"/>
            <a:ext cx="2333625" cy="714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875938" y="3083484"/>
            <a:ext cx="2352675" cy="8191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3124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44137"/>
            <a:ext cx="10972800" cy="5682029"/>
          </a:xfrm>
        </p:spPr>
        <p:txBody>
          <a:bodyPr/>
          <a:lstStyle/>
          <a:p>
            <a:r>
              <a:rPr lang="en-IN" dirty="0">
                <a:solidFill>
                  <a:srgbClr val="FFC000"/>
                </a:solidFill>
              </a:rPr>
              <a:t>Gate </a:t>
            </a:r>
            <a:r>
              <a:rPr lang="en-IN" dirty="0" smtClean="0">
                <a:solidFill>
                  <a:srgbClr val="FFC000"/>
                </a:solidFill>
              </a:rPr>
              <a:t>Level</a:t>
            </a:r>
          </a:p>
          <a:p>
            <a:pPr lvl="1"/>
            <a:r>
              <a:rPr lang="en-IN" dirty="0" smtClean="0">
                <a:solidFill>
                  <a:schemeClr val="tx1"/>
                </a:solidFill>
              </a:rPr>
              <a:t>This approach is about the logic gates and the connection between them. </a:t>
            </a:r>
          </a:p>
          <a:p>
            <a:pPr lvl="1"/>
            <a:r>
              <a:rPr lang="en-IN" dirty="0" smtClean="0">
                <a:solidFill>
                  <a:schemeClr val="tx1"/>
                </a:solidFill>
              </a:rPr>
              <a:t>Here, the design is represented in terms of gate level logic. </a:t>
            </a:r>
          </a:p>
          <a:p>
            <a:r>
              <a:rPr lang="en-IN" dirty="0">
                <a:solidFill>
                  <a:srgbClr val="FFC000"/>
                </a:solidFill>
              </a:rPr>
              <a:t>Switch </a:t>
            </a:r>
            <a:r>
              <a:rPr lang="en-IN" dirty="0" smtClean="0">
                <a:solidFill>
                  <a:srgbClr val="FFC000"/>
                </a:solidFill>
              </a:rPr>
              <a:t>Level</a:t>
            </a:r>
          </a:p>
          <a:p>
            <a:pPr lvl="1"/>
            <a:r>
              <a:rPr lang="en-IN" dirty="0">
                <a:solidFill>
                  <a:schemeClr val="tx1"/>
                </a:solidFill>
              </a:rPr>
              <a:t>This is the lowest level of abstraction VERILOG can provide you!! (Recollect, what is abstraction) </a:t>
            </a:r>
            <a:endParaRPr lang="en-IN" dirty="0" smtClean="0">
              <a:solidFill>
                <a:schemeClr val="tx1"/>
              </a:solidFill>
            </a:endParaRPr>
          </a:p>
          <a:p>
            <a:pPr lvl="1"/>
            <a:r>
              <a:rPr lang="en-IN" dirty="0" smtClean="0">
                <a:solidFill>
                  <a:schemeClr val="tx1"/>
                </a:solidFill>
              </a:rPr>
              <a:t>Storage, interconnections, switch etc. will all come to lime light. Designer requires vast knowledge at this approach. 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7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25050" y="1593422"/>
            <a:ext cx="2266950" cy="828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13594" y="4512347"/>
            <a:ext cx="1085850" cy="11049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9689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Contd.,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You </a:t>
            </a:r>
            <a:r>
              <a:rPr lang="en-IN" dirty="0" smtClean="0"/>
              <a:t>need not restrict yourself to only one level of abstraction.</a:t>
            </a:r>
          </a:p>
          <a:p>
            <a:r>
              <a:rPr lang="en-IN" dirty="0" smtClean="0"/>
              <a:t>You can have a mix of any approach. </a:t>
            </a:r>
          </a:p>
          <a:p>
            <a:r>
              <a:rPr lang="en-IN" dirty="0" smtClean="0"/>
              <a:t>Register Transistor Level (RTL) is an approach which combines both behavioural and data flow levels. </a:t>
            </a:r>
            <a:endParaRPr lang="en-IN" dirty="0"/>
          </a:p>
          <a:p>
            <a:pPr lvl="1"/>
            <a:r>
              <a:rPr lang="en-IN" dirty="0" smtClean="0"/>
              <a:t>This is most frequently used!</a:t>
            </a:r>
            <a:r>
              <a:rPr lang="en-IN" dirty="0" smtClean="0">
                <a:sym typeface="Wingdings" panose="05000000000000000000" pitchFamily="2" charset="2"/>
              </a:rPr>
              <a:t> 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Verilog by Shriram K V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8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02640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Design approach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9392" y="2438400"/>
            <a:ext cx="7424879" cy="3651504"/>
          </a:xfrm>
        </p:spPr>
        <p:txBody>
          <a:bodyPr>
            <a:normAutofit fontScale="70000" lnSpcReduction="20000"/>
          </a:bodyPr>
          <a:lstStyle/>
          <a:p>
            <a:r>
              <a:rPr lang="en-IN" dirty="0" smtClean="0"/>
              <a:t>As in programming, we have two approaches in digital design </a:t>
            </a:r>
          </a:p>
          <a:p>
            <a:pPr lvl="1"/>
            <a:r>
              <a:rPr lang="en-IN" dirty="0" smtClean="0"/>
              <a:t>Top Down and Bottom Up approach. </a:t>
            </a:r>
          </a:p>
          <a:p>
            <a:pPr lvl="1"/>
            <a:r>
              <a:rPr lang="en-IN" dirty="0" smtClean="0"/>
              <a:t>Let’s understand this through a quick view. </a:t>
            </a:r>
          </a:p>
          <a:p>
            <a:r>
              <a:rPr lang="en-IN" dirty="0" smtClean="0"/>
              <a:t>Top Down </a:t>
            </a:r>
          </a:p>
          <a:p>
            <a:pPr lvl="1"/>
            <a:r>
              <a:rPr lang="en-IN" dirty="0" smtClean="0"/>
              <a:t>Here, top level blocks identified and defined first. </a:t>
            </a:r>
          </a:p>
          <a:p>
            <a:pPr lvl="1"/>
            <a:r>
              <a:rPr lang="en-IN" dirty="0" smtClean="0"/>
              <a:t>Then, sub blocks would be identified. </a:t>
            </a:r>
          </a:p>
          <a:p>
            <a:pPr lvl="1"/>
            <a:r>
              <a:rPr lang="en-IN" dirty="0" smtClean="0"/>
              <a:t>It will grow up till leaf cells, which can’t be further divided. </a:t>
            </a:r>
          </a:p>
          <a:p>
            <a:r>
              <a:rPr lang="en-IN" dirty="0" smtClean="0"/>
              <a:t>Bottom Up </a:t>
            </a:r>
          </a:p>
          <a:p>
            <a:pPr lvl="1"/>
            <a:r>
              <a:rPr lang="en-IN" dirty="0" smtClean="0"/>
              <a:t>Identification of building blocks available.</a:t>
            </a:r>
          </a:p>
          <a:p>
            <a:pPr lvl="1"/>
            <a:r>
              <a:rPr lang="en-IN" dirty="0" smtClean="0"/>
              <a:t>With these cells, higher level blocks will be built. </a:t>
            </a:r>
          </a:p>
          <a:p>
            <a:pPr lvl="1"/>
            <a:endParaRPr lang="en-IN" dirty="0"/>
          </a:p>
          <a:p>
            <a:pPr lvl="1"/>
            <a:endParaRPr lang="en-IN" dirty="0" smtClean="0"/>
          </a:p>
          <a:p>
            <a:pPr lvl="1"/>
            <a:endParaRPr lang="en-IN" dirty="0" smtClean="0"/>
          </a:p>
          <a:p>
            <a:pPr marL="320040" lvl="1" indent="0">
              <a:buNone/>
            </a:pPr>
            <a:endParaRPr lang="en-IN" dirty="0" smtClean="0"/>
          </a:p>
          <a:p>
            <a:pPr lvl="1"/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D7D8C-FA35-4FB8-9ED3-4A41E57B28D6}" type="datetime1">
              <a:rPr lang="en-IN" smtClean="0"/>
              <a:pPr/>
              <a:t>04-01-2021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Verilog by Shriram K V 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0A796-68AE-4DF0-80F6-0AAC5D03CDDE}" type="slidenum">
              <a:rPr lang="en-IN" smtClean="0"/>
              <a:pPr/>
              <a:t>9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5764" y="2747483"/>
            <a:ext cx="3900748" cy="1516669"/>
          </a:xfrm>
          <a:prstGeom prst="rect">
            <a:avLst/>
          </a:prstGeom>
        </p:spPr>
      </p:pic>
      <p:cxnSp>
        <p:nvCxnSpPr>
          <p:cNvPr id="9" name="Straight Arrow Connector 8"/>
          <p:cNvCxnSpPr>
            <a:endCxn id="7" idx="3"/>
          </p:cNvCxnSpPr>
          <p:nvPr/>
        </p:nvCxnSpPr>
        <p:spPr>
          <a:xfrm flipH="1" flipV="1">
            <a:off x="4096512" y="3505818"/>
            <a:ext cx="557784" cy="195612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5765" y="4423806"/>
            <a:ext cx="3900747" cy="1505508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4096512" y="5176560"/>
            <a:ext cx="557784" cy="190968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778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787868CCFE4344807AB5C4FD79AD85" ma:contentTypeVersion="2" ma:contentTypeDescription="Create a new document." ma:contentTypeScope="" ma:versionID="cf18ece7d945a22a170f2e9c67c79d7f">
  <xsd:schema xmlns:xsd="http://www.w3.org/2001/XMLSchema" xmlns:xs="http://www.w3.org/2001/XMLSchema" xmlns:p="http://schemas.microsoft.com/office/2006/metadata/properties" xmlns:ns2="0b34e18f-5646-4671-9d97-0cd267a184bb" targetNamespace="http://schemas.microsoft.com/office/2006/metadata/properties" ma:root="true" ma:fieldsID="d7573bfd7d349a0a80f684c2f389cf89" ns2:_="">
    <xsd:import namespace="0b34e18f-5646-4671-9d97-0cd267a184b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34e18f-5646-4671-9d97-0cd267a184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37A7050-DE9A-46DF-B554-93203AB6E8F1}"/>
</file>

<file path=customXml/itemProps2.xml><?xml version="1.0" encoding="utf-8"?>
<ds:datastoreItem xmlns:ds="http://schemas.openxmlformats.org/officeDocument/2006/customXml" ds:itemID="{2340FE5B-9AEA-4F2D-B784-2A3885AA426F}"/>
</file>

<file path=customXml/itemProps3.xml><?xml version="1.0" encoding="utf-8"?>
<ds:datastoreItem xmlns:ds="http://schemas.openxmlformats.org/officeDocument/2006/customXml" ds:itemID="{CEDC8903-DA82-4798-B098-531455F5118F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2124</TotalTime>
  <Words>2184</Words>
  <Application>Microsoft Office PowerPoint</Application>
  <PresentationFormat>Custom</PresentationFormat>
  <Paragraphs>359</Paragraphs>
  <Slides>35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Office Theme</vt:lpstr>
      <vt:lpstr>Packager Shell Object</vt:lpstr>
      <vt:lpstr>Bitmap Image</vt:lpstr>
      <vt:lpstr>Let’s Learn Verilog Together.</vt:lpstr>
      <vt:lpstr>Introduction</vt:lpstr>
      <vt:lpstr>Contd.,</vt:lpstr>
      <vt:lpstr>Contd., </vt:lpstr>
      <vt:lpstr>Slide 5</vt:lpstr>
      <vt:lpstr>Slide 6</vt:lpstr>
      <vt:lpstr>Slide 7</vt:lpstr>
      <vt:lpstr>Contd., </vt:lpstr>
      <vt:lpstr>Design approach</vt:lpstr>
      <vt:lpstr>Lexical Tokens </vt:lpstr>
      <vt:lpstr>Contd., </vt:lpstr>
      <vt:lpstr>Contd., </vt:lpstr>
      <vt:lpstr>Number Specification – Can be Sized and Unsized</vt:lpstr>
      <vt:lpstr>Contd., </vt:lpstr>
      <vt:lpstr>Contd., </vt:lpstr>
      <vt:lpstr>Lexical Conventions</vt:lpstr>
      <vt:lpstr>Lexical Conventions (cont’d)</vt:lpstr>
      <vt:lpstr>Lexical Conventions (cont’d)</vt:lpstr>
      <vt:lpstr>Lexical Conventions (cont’d)</vt:lpstr>
      <vt:lpstr>Lexical Conventions (cont’d)</vt:lpstr>
      <vt:lpstr>Identifiers and Keywords</vt:lpstr>
      <vt:lpstr>Let’s Run Verilog</vt:lpstr>
      <vt:lpstr>Slide 23</vt:lpstr>
      <vt:lpstr>Contd., </vt:lpstr>
      <vt:lpstr>Basic things to know. </vt:lpstr>
      <vt:lpstr>Contd.,</vt:lpstr>
      <vt:lpstr>Contd.,</vt:lpstr>
      <vt:lpstr>Contd.,</vt:lpstr>
      <vt:lpstr>Test Bench</vt:lpstr>
      <vt:lpstr>OR GATE</vt:lpstr>
      <vt:lpstr>NOT </vt:lpstr>
      <vt:lpstr>Code for NOR, NAND </vt:lpstr>
      <vt:lpstr>Lets code for Universal Gates (NAND and NOR) </vt:lpstr>
      <vt:lpstr>NAND as Universal Gate</vt:lpstr>
      <vt:lpstr>Let’s understand combinational circuit with VERILOG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Learn Verilog Together.</dc:title>
  <dc:creator>Shriram K V</dc:creator>
  <cp:lastModifiedBy>TBD</cp:lastModifiedBy>
  <cp:revision>79</cp:revision>
  <dcterms:created xsi:type="dcterms:W3CDTF">2017-06-12T05:56:30Z</dcterms:created>
  <dcterms:modified xsi:type="dcterms:W3CDTF">2021-01-04T07:21:40Z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0x010100D2787868CCFE4344807AB5C4FD79AD85</vt:lpwstr>
  </property>
</Properties>
</file>